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0" r:id="rId2"/>
    <p:sldId id="261" r:id="rId3"/>
    <p:sldId id="262" r:id="rId4"/>
    <p:sldId id="265" r:id="rId5"/>
    <p:sldId id="266" r:id="rId6"/>
    <p:sldId id="267" r:id="rId7"/>
    <p:sldId id="269" r:id="rId8"/>
    <p:sldId id="268" r:id="rId9"/>
    <p:sldId id="271" r:id="rId10"/>
    <p:sldId id="270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E371"/>
    <a:srgbClr val="00A4CD"/>
    <a:srgbClr val="FFD3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E3FDE45-AF77-4B5C-9715-49D594BDF05E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6" autoAdjust="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outlineViewPr>
    <p:cViewPr>
      <p:scale>
        <a:sx n="33" d="100"/>
        <a:sy n="33" d="100"/>
      </p:scale>
      <p:origin x="0" y="-315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B766C-D144-4860-8378-C8AED84E14A7}" type="datetimeFigureOut">
              <a:rPr lang="en-GB" smtClean="0"/>
              <a:t>16/06/2022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4FF52D-3802-4A03-8323-AE312A03D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960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2595"/>
            <a:ext cx="9144000" cy="238760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FDDA9F-DC3B-4803-9730-F564F287A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42018"/>
            <a:ext cx="9144000" cy="1655762"/>
          </a:xfrm>
        </p:spPr>
        <p:txBody>
          <a:bodyPr/>
          <a:lstStyle>
            <a:lvl1pPr marL="0" indent="0" algn="ctr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noProof="0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298576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1999" cy="589230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731102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9165" y="164591"/>
            <a:ext cx="5806440" cy="553669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4A4925B0-A7C3-443B-83E9-526A2BE64B7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04205" y="164591"/>
            <a:ext cx="5806440" cy="553669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117073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bg>
      <p:bgPr>
        <a:solidFill>
          <a:srgbClr val="D1E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DC208-0BC6-4780-8569-0CCC5C8BC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744" y="758762"/>
            <a:ext cx="9431782" cy="2852737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CBEED2-7281-4966-AB72-5E594107A5D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89536" y="4191846"/>
            <a:ext cx="9431782" cy="360000"/>
          </a:xfrm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noProof="0"/>
              <a:t>Click to edit Master text styles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BF2496A5-3E1B-4BA1-B42F-6D9B3BBB989A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1389536" y="4560256"/>
            <a:ext cx="9431782" cy="360000"/>
          </a:xfrm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4827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5B7F3-1215-4921-A314-96E4FC2B1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372" y="365125"/>
            <a:ext cx="10663428" cy="626999"/>
          </a:xfrm>
        </p:spPr>
        <p:txBody>
          <a:bodyPr/>
          <a:lstStyle>
            <a:lvl1pPr>
              <a:defRPr b="0"/>
            </a:lvl1pPr>
          </a:lstStyle>
          <a:p>
            <a:r>
              <a:rPr lang="fi-FI" noProof="0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05817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517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icture Backgroun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7">
            <a:extLst>
              <a:ext uri="{FF2B5EF4-FFF2-40B4-BE49-F238E27FC236}">
                <a16:creationId xmlns:a16="http://schemas.microsoft.com/office/drawing/2014/main" id="{8C8AA788-1511-D443-BE5F-7908AB2BA881}"/>
              </a:ext>
            </a:extLst>
          </p:cNvPr>
          <p:cNvSpPr/>
          <p:nvPr userDrawn="1"/>
        </p:nvSpPr>
        <p:spPr>
          <a:xfrm>
            <a:off x="0" y="-1"/>
            <a:ext cx="12192000" cy="5936347"/>
          </a:xfrm>
          <a:prstGeom prst="rect">
            <a:avLst/>
          </a:prstGeom>
          <a:solidFill>
            <a:srgbClr val="D1E371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2595"/>
            <a:ext cx="9144000" cy="238760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FDDA9F-DC3B-4803-9730-F564F287A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42018"/>
            <a:ext cx="9144000" cy="1655762"/>
          </a:xfrm>
        </p:spPr>
        <p:txBody>
          <a:bodyPr/>
          <a:lstStyle>
            <a:lvl1pPr marL="0" indent="0" algn="ctr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noProof="0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4180072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000" y="692594"/>
            <a:ext cx="4694400" cy="4784662"/>
          </a:xfrm>
        </p:spPr>
        <p:txBody>
          <a:bodyPr anchor="ctr" anchorCtr="0"/>
          <a:lstStyle>
            <a:lvl1pPr algn="ctr">
              <a:defRPr sz="6000"/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D72FC982-DA0F-4EC6-9E18-B415AECBAB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"/>
            <a:ext cx="6095999" cy="589230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712017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608688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2808"/>
            <a:ext cx="9360000" cy="3639312"/>
          </a:xfrm>
        </p:spPr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540221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C60B309-4C5E-46DE-A832-32BA260737F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3093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981874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0100"/>
            <a:ext cx="4889066" cy="3342020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C60B309-4C5E-46DE-A832-32BA260737F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30930" y="2190100"/>
            <a:ext cx="4889066" cy="3342020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07F3B56D-9577-4E8F-BADA-CE87085A9970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839789" y="1757429"/>
            <a:ext cx="4887478" cy="3612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8A5A6492-7F8A-40F8-A303-F85F69C9F3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30930" y="1757429"/>
            <a:ext cx="4887478" cy="3612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866744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889066" cy="1033907"/>
          </a:xfrm>
        </p:spPr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"/>
            <a:ext cx="6095999" cy="589230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3041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889066" cy="1033907"/>
          </a:xfrm>
        </p:spPr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45937" y="274319"/>
            <a:ext cx="5591556" cy="263347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AE8BC2DE-23EE-4F0E-A759-42E68FCA6E7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45937" y="3054095"/>
            <a:ext cx="5591556" cy="263347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021953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2">
            <a:extLst>
              <a:ext uri="{FF2B5EF4-FFF2-40B4-BE49-F238E27FC236}">
                <a16:creationId xmlns:a16="http://schemas.microsoft.com/office/drawing/2014/main" id="{D1E499DF-39A6-429A-A8B5-51C710E9F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894173"/>
            <a:ext cx="12192000" cy="963826"/>
          </a:xfrm>
          <a:prstGeom prst="rect">
            <a:avLst/>
          </a:prstGeom>
          <a:solidFill>
            <a:srgbClr val="D1E3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2BCEDC-5BF0-4641-B029-97A0073B2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390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F58EF0-5CC6-4362-996D-AE27B9C25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92808"/>
            <a:ext cx="10515600" cy="36393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DB7AEB-FC4F-44E0-8373-3FBAF0071727}"/>
              </a:ext>
            </a:extLst>
          </p:cNvPr>
          <p:cNvSpPr txBox="1"/>
          <p:nvPr userDrawn="1"/>
        </p:nvSpPr>
        <p:spPr>
          <a:xfrm>
            <a:off x="2971800" y="6240780"/>
            <a:ext cx="6249924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fi-FI" noProof="0"/>
              <a:t>Uudistuva ja osaava Suomi 2021–2027</a:t>
            </a:r>
          </a:p>
        </p:txBody>
      </p:sp>
      <p:pic>
        <p:nvPicPr>
          <p:cNvPr id="10" name="Kuva 8">
            <a:extLst>
              <a:ext uri="{FF2B5EF4-FFF2-40B4-BE49-F238E27FC236}">
                <a16:creationId xmlns:a16="http://schemas.microsoft.com/office/drawing/2014/main" id="{52E1622E-5A65-4724-91BA-D79AA8AD78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46219" y="6048766"/>
            <a:ext cx="3153035" cy="661519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C123558D-3873-4C60-8FA3-310695C7D715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9488" y="5905218"/>
            <a:ext cx="2572512" cy="952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154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7" r:id="rId3"/>
    <p:sldLayoutId id="2147483650" r:id="rId4"/>
    <p:sldLayoutId id="2147483662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51" r:id="rId12"/>
    <p:sldLayoutId id="2147483654" r:id="rId13"/>
    <p:sldLayoutId id="2147483655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rakennerahastot.fi/ita-suomi/materiaalipankki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054A3D08-A7EF-45E0-BDFF-0AAF09ECF4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Hakuinfo 14.6.2022</a:t>
            </a:r>
          </a:p>
        </p:txBody>
      </p:sp>
      <p:sp>
        <p:nvSpPr>
          <p:cNvPr id="5" name="Alaotsikko 4">
            <a:extLst>
              <a:ext uri="{FF2B5EF4-FFF2-40B4-BE49-F238E27FC236}">
                <a16:creationId xmlns:a16="http://schemas.microsoft.com/office/drawing/2014/main" id="{115F10F2-6CD3-4669-8773-E784001E8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Hakemuksen täyttö ja liitteet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46907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771E8F5-7296-30F8-9017-B3BF08824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Ennakkokysymykset jatkuu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CB940F3-E8E4-360E-8225-AB342B0F0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/>
              <a:t>Aloituspalaveri pidetään vasta myönteisen rahoituspäätöksen jälkeen. Tarvittaessa ollaan yhteydessä hakijaan ennen rahoituspäätöstä.</a:t>
            </a:r>
          </a:p>
          <a:p>
            <a:r>
              <a:rPr lang="fi-FI" sz="2000" dirty="0"/>
              <a:t>Hankkeiden sisällöstä kannattaa keskustella ennen hakemuksen jättämistä henkilökohtaisesti maakuntaliiton asiantuntijoiden kanssa.</a:t>
            </a:r>
          </a:p>
          <a:p>
            <a:r>
              <a:rPr lang="fi-FI" sz="2000" dirty="0"/>
              <a:t>Tuntien jääminen käyttämättä: tuntiraja ei ole kalenterivuosi, vaan on toimintavuosikohtainen.</a:t>
            </a:r>
          </a:p>
          <a:p>
            <a:r>
              <a:rPr lang="fi-FI" sz="2000" dirty="0"/>
              <a:t>Tunteja voinee raportoida hankkeelle päätöksen mukaiseen toimintavuosikohtaiseen ”kattoon” asti, tosin emme tiedä tarkasti EURAN toimintaa. Eli ei siis välttämättä 1720 tuntiin asti, jos hankkeessa on esim. määritelty tehtävä 50 % resurssiksi, niin sen mukaisesti. </a:t>
            </a:r>
          </a:p>
        </p:txBody>
      </p:sp>
    </p:spTree>
    <p:extLst>
      <p:ext uri="{BB962C8B-B14F-4D97-AF65-F5344CB8AC3E}">
        <p14:creationId xmlns:p14="http://schemas.microsoft.com/office/powerpoint/2010/main" val="1501875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58C234D-4357-4673-957C-EA194BB7B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Muuta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4C4DAAC-6A0B-4797-93AC-9D5C1C534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Nämä kalvot tulevat jakoon maakuntaliiton verkkosivuille tapahtuman alle</a:t>
            </a:r>
          </a:p>
          <a:p>
            <a:r>
              <a:rPr lang="fi-FI" dirty="0">
                <a:hlinkClick r:id="rId2"/>
              </a:rPr>
              <a:t>Materiaalipankki | Rakennerahastot</a:t>
            </a:r>
            <a:r>
              <a:rPr lang="fi-FI" dirty="0"/>
              <a:t> löytyy myös linkki kaikkien Itä-Suomen liittojen </a:t>
            </a:r>
            <a:r>
              <a:rPr lang="fi-FI" dirty="0" err="1"/>
              <a:t>rr</a:t>
            </a:r>
            <a:r>
              <a:rPr lang="fi-FI" dirty="0"/>
              <a:t>-materiaaleihin</a:t>
            </a:r>
          </a:p>
          <a:p>
            <a:r>
              <a:rPr lang="fi-FI" dirty="0"/>
              <a:t>Yhteystiedot löytyvät maakuntaliiton verkkosivuilta, sekä rakennerahastot.fi –sivuilta – kysyä saa ja pitää, olemme kaikki uuden edessä!</a:t>
            </a:r>
          </a:p>
          <a:p>
            <a:r>
              <a:rPr lang="fi-FI" dirty="0"/>
              <a:t>Kiitos!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6875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35C97CB1-9364-4564-AC48-2AACD9419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Palkkakustannusten yksikkökustannusmalli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85697A41-85BE-4A74-946B-700526242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/>
              <a:t>Tukikelpoisuustarkastelua tehdään hakemusvaiheessa ennen tukipäätöksen tekoa, joten hakemuksen valmistelu, sekä myöhemmin tukipäätöksen tekeminen vaatii enemmän aikaa, tarkkuutta ja täsmällisyyttä.</a:t>
            </a:r>
          </a:p>
          <a:p>
            <a:r>
              <a:rPr lang="fi-FI" sz="2000" dirty="0"/>
              <a:t>Yleisasetuksen 55 artiklan 2 kohdan a alakohdan perusteella tuntiperusteinen yksikkökustannus lasketaan jakamalla </a:t>
            </a:r>
            <a:r>
              <a:rPr lang="fi-FI" sz="2000" b="1" dirty="0"/>
              <a:t>viimeisimmät asiakirjoihin perustuvat</a:t>
            </a:r>
            <a:r>
              <a:rPr lang="fi-FI" sz="2000" dirty="0"/>
              <a:t> vuotuiset bruttotyövoimakustannukset 1720 tunnilla, </a:t>
            </a:r>
            <a:r>
              <a:rPr lang="fi-FI" sz="2000" b="1" dirty="0"/>
              <a:t>riippumatta työntekijöiden todellisista vuosittaisista työtuntimääristä.</a:t>
            </a:r>
          </a:p>
          <a:p>
            <a:r>
              <a:rPr lang="fi-FI" sz="2000" dirty="0"/>
              <a:t>Esimerkkejä laskennasta löytyy tukikelpoisuusasetuksen muistiosta</a:t>
            </a:r>
          </a:p>
          <a:p>
            <a:r>
              <a:rPr lang="fi-FI" sz="2000" dirty="0"/>
              <a:t>https://rakennerahastot.fi/yksinkertaistetut-kustannusmallit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758634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96E5A28-660F-4287-8946-528B1A6E0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Viimeisin vuotuinen bruttotyövoimakustannus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FA1439-5A04-472C-ABB9-8B5B5E319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/>
              <a:t>osoitettava kunkin hankehenkilöstöön esitetyn tehtävän osalta erikseen </a:t>
            </a:r>
          </a:p>
          <a:p>
            <a:r>
              <a:rPr lang="fi-FI" sz="2000" dirty="0"/>
              <a:t>laskettava myös vuosiloma-ajan ja vapaajaksojen palkka</a:t>
            </a:r>
          </a:p>
          <a:p>
            <a:r>
              <a:rPr lang="fi-FI" sz="2000" dirty="0"/>
              <a:t>ei sisälly sivukuluja, lomarahaa, eikä henkilökohtaisia lisiä, bonuksia, luontoisetuja ja muita työnantajan vapaaehtoisesti maksamia lisiä</a:t>
            </a:r>
          </a:p>
          <a:p>
            <a:r>
              <a:rPr lang="fi-FI" sz="2000" dirty="0"/>
              <a:t>EURA 2021 -järjestelmä laskee sivukulujen ja lomarahan prosenttimääräisen osuuden tuen hakijan ilmoittamien palkkakustannusten perusteella.</a:t>
            </a:r>
          </a:p>
          <a:p>
            <a:r>
              <a:rPr lang="fi-FI" sz="2000" dirty="0"/>
              <a:t>12 </a:t>
            </a:r>
            <a:r>
              <a:rPr lang="fi-FI" sz="2000" b="1" dirty="0"/>
              <a:t>edeltävän kuukauden </a:t>
            </a:r>
            <a:r>
              <a:rPr lang="fi-FI" sz="2000" dirty="0"/>
              <a:t>kustannustiedot – ei kuluvaa vuotta edeltävää kalenterivuotta vanhempia, tai tulevaisuuteen perustuvia kustannustietoja</a:t>
            </a:r>
          </a:p>
          <a:p>
            <a:r>
              <a:rPr lang="fi-FI" sz="2000" b="1" dirty="0"/>
              <a:t>Ensisijainen tapa -&gt; </a:t>
            </a:r>
            <a:r>
              <a:rPr lang="fi-FI" sz="2000" dirty="0"/>
              <a:t>Perustuu henkilön todelliseen palkkaan, kun henkilö on jo tiedossa, eikä vaativuus tehtävässä kasva</a:t>
            </a:r>
          </a:p>
        </p:txBody>
      </p:sp>
    </p:spTree>
    <p:extLst>
      <p:ext uri="{BB962C8B-B14F-4D97-AF65-F5344CB8AC3E}">
        <p14:creationId xmlns:p14="http://schemas.microsoft.com/office/powerpoint/2010/main" val="3553400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327314-E754-B5D8-5317-D23E56566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Bruttotyövoimakustannus </a:t>
            </a:r>
            <a:br>
              <a:rPr lang="fi-FI" dirty="0"/>
            </a:br>
            <a:r>
              <a:rPr lang="fi-FI" dirty="0"/>
              <a:t>– uusi työntekijä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968DBE7-EC1D-3691-5056-8436C38BC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Jos hakemusvaiheessa rekrytointi vielä tekemättä, voidaan kustannus laskea 3-5 saman palkkaluokan työntekijän tai vastaavan tehtävän palkkakustannusten keskiarvona.</a:t>
            </a:r>
          </a:p>
          <a:p>
            <a:r>
              <a:rPr lang="fi-FI" dirty="0"/>
              <a:t>Jos ei selkeää vertailukohtaa, voitaisiin laskea keskiarvo 3-5 riittävän lähellä olevasta vastaavasta palkkakustannuksesta.</a:t>
            </a:r>
          </a:p>
          <a:p>
            <a:r>
              <a:rPr lang="fi-FI" dirty="0"/>
              <a:t>tukihakemuksesta on käytävä ilmi kaikkien niiden työntekijöiden palkkakustannusten bruttotyövoimakustannus, jonka perusteella keskiarvo on laskettu. </a:t>
            </a:r>
          </a:p>
          <a:p>
            <a:r>
              <a:rPr lang="fi-FI" dirty="0"/>
              <a:t>Palkkatietojen ilmoittamiseen on oltava niiden työntekijöiden suostumus, joiden palkkatietojen perusteella keskiarvo on laskettu.</a:t>
            </a:r>
          </a:p>
        </p:txBody>
      </p:sp>
    </p:spTree>
    <p:extLst>
      <p:ext uri="{BB962C8B-B14F-4D97-AF65-F5344CB8AC3E}">
        <p14:creationId xmlns:p14="http://schemas.microsoft.com/office/powerpoint/2010/main" val="285088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FF7437-6029-E9C4-6C98-F07169A80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Bruttotyövoimakustannus </a:t>
            </a:r>
            <a:br>
              <a:rPr lang="fi-FI" dirty="0"/>
            </a:br>
            <a:r>
              <a:rPr lang="fi-FI" dirty="0"/>
              <a:t>– ei aikaisempaa mallia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AB6216D-621E-42CC-45D7-74672706C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Vuotuisen bruttotyövoimakustannuksen määrittämiseen voitaisiin tarvittaessa käyttää myös alan työehtosopimuksen mukaista tehtävän palkkaa, ammattiliittojen palkkasuosituksia tai virallista tilastoa. </a:t>
            </a:r>
          </a:p>
          <a:p>
            <a:r>
              <a:rPr lang="fi-FI" dirty="0"/>
              <a:t>Näin voitaisiin toimia esimerkiksi silloin, jos tuen saajaorganisaatiossa ei olisi palkkakustannuksille selkeitä vertailukohtia </a:t>
            </a:r>
          </a:p>
          <a:p>
            <a:r>
              <a:rPr lang="fi-FI" dirty="0"/>
              <a:t>tai ne työntekijät, joita keskiarvon määrittämiseksi tarvittavat palkkatiedot koskevat, eivät anna suostumustaan tietojen ilmoittamiselle.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11634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90D2723-FC25-34DF-0CD2-3D2CE54EF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Liitteet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EDB9472-AF6B-ADF5-FDDD-3822EC21F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/>
              <a:t>Tehtävänkuvaus pakollinen liite jokaisen hankehenkilön osalta. Tässä käytetään vain tehtävänimikettä, ei henkilön nimeä.</a:t>
            </a:r>
          </a:p>
          <a:p>
            <a:r>
              <a:rPr lang="fi-FI" sz="2000" dirty="0"/>
              <a:t>Tuen saajan on säilytettävä tukipäätöksen ehtojen mukaisesti sisällöllisesti yhtäpitävä tehtävänkuvaus, jossa on mukana myös työntekijän nimitiedot. </a:t>
            </a:r>
          </a:p>
          <a:p>
            <a:r>
              <a:rPr lang="fi-FI" sz="2000" dirty="0"/>
              <a:t>Tuen saaja vastaa siitä, että sen itsellään säilyttämä työntekijän nimitiedot sisältävä tehtävänkuvaus ja EURA 2021 -järjestelmään täytetyt tehtävänkuvaustiedot, muodostavat aukottoman jäljitysketjun. </a:t>
            </a:r>
          </a:p>
          <a:p>
            <a:r>
              <a:rPr lang="fi-FI" sz="2000" dirty="0"/>
              <a:t>Tehtävänkuvauksen tulostamista varten EURA 2021 -järjestelmässä on oma tulostuspainike -&gt; </a:t>
            </a:r>
            <a:r>
              <a:rPr lang="fi-FI" sz="2000" b="1" dirty="0"/>
              <a:t>Myönteisen tukipäätöksen saatuaan tuen saajan on tulostettava hankehenkilön tehtävänkuvaus ja täydennettävä se henkilön nimitiedoilla.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35221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F53350-2E4A-41DB-ED05-D067E3828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Liitteet jatkuu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FCB933E-6F67-9F71-C184-82A5ADEE2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/>
              <a:t>Liitteenä ei toimiteta laskelmia.</a:t>
            </a:r>
          </a:p>
          <a:p>
            <a:r>
              <a:rPr lang="fi-FI" sz="2000" dirty="0"/>
              <a:t>Tuen saaja on velvollinen säilyttämään kaiken bruttotyövoimakustannuksen määrittämiseen käytetyn todentavan aineiston rahoituslain 25 ja 46 §:n sekä tukipäätöksen ehtojen mukaisesti yleisasetuksen 69 artiklan 6 kohdan ja liitteen XIII edellyttämän aukottoman jäljitysketjun varmistamiseksi. </a:t>
            </a:r>
          </a:p>
          <a:p>
            <a:r>
              <a:rPr lang="fi-FI" sz="2000" dirty="0"/>
              <a:t>Todentavasta aineistosta on käytävä aukottomasti ja tehtäväkohtaisesti ilmi, mitä edellä tässä muistiossa tarkoitettua bruttotyövoimakustannuksen määrittämisen tapaa tai tapoja on käytetty kunkin hankehenkilöstöön kuuluvan tehtävän osalta. </a:t>
            </a:r>
          </a:p>
          <a:p>
            <a:r>
              <a:rPr lang="fi-FI" sz="2000" dirty="0"/>
              <a:t>Kaikki määrittämiseen liittyvä aineisto, kuten palkkalaskelmat ja edellä tarkoitetut työntekijöiden suostumukset, on säilytettävä tuen saajan toimesta. Aineiston on oltava saatavilla tarkastuksia varten.</a:t>
            </a:r>
          </a:p>
        </p:txBody>
      </p:sp>
    </p:spTree>
    <p:extLst>
      <p:ext uri="{BB962C8B-B14F-4D97-AF65-F5344CB8AC3E}">
        <p14:creationId xmlns:p14="http://schemas.microsoft.com/office/powerpoint/2010/main" val="4181303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93FD260-F637-E79E-535E-632C08D2E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Maksatuksen liitteenä myöhemmin lisäksi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F48F886-F4EC-9BD1-AA5D-36C5C7C9A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/>
              <a:t>Työaikakirjanpidon raportti kyseiseltä jaksolta on toimitettava tuen maksamista koskevan hakemuksen liitteenä.</a:t>
            </a:r>
          </a:p>
          <a:p>
            <a:r>
              <a:rPr lang="fi-FI" sz="2000" dirty="0"/>
              <a:t>Yksikkökustannusmallia sovellettaessa hankkeen tosiasiallisia palkkakustannuksia ei todenneta hankkeen kirjanpidon otteella. </a:t>
            </a:r>
          </a:p>
          <a:p>
            <a:r>
              <a:rPr lang="fi-FI" sz="2000" dirty="0"/>
              <a:t>Sairasloma-ajat ja perhevapaat voidaan laskea hankkeelle tehtäväksi työajaksi samassa suhteessa, kuin henkilö tekee hankkeelle työtä ja siltä osin kuin tuen saaja ei ole oikeutettu saamaan tukea muualta (kuten Kela –korvaukset)</a:t>
            </a:r>
          </a:p>
          <a:p>
            <a:r>
              <a:rPr lang="fi-FI" sz="2000" dirty="0"/>
              <a:t>Maksatushakemukselle EURA 2021 on suunnittelussa erillinen kohta perhevapaille ja sairauspoissaoloille </a:t>
            </a:r>
          </a:p>
        </p:txBody>
      </p:sp>
    </p:spTree>
    <p:extLst>
      <p:ext uri="{BB962C8B-B14F-4D97-AF65-F5344CB8AC3E}">
        <p14:creationId xmlns:p14="http://schemas.microsoft.com/office/powerpoint/2010/main" val="3894612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46EAC53-927B-921C-32B2-6555A8E98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Ennakkokysymykset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04483C9-D23A-64FD-69D6-7AEA822B4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dirty="0"/>
              <a:t>Palkkakustannusten yksikkökustannus perustuu todellisiin palkkoihin, mutta ei useinkaan ole yksi yhteen todellisen palkan suuruinen. </a:t>
            </a:r>
          </a:p>
          <a:p>
            <a:r>
              <a:rPr lang="fi-FI" sz="2400" dirty="0"/>
              <a:t>Yksikkökustannusmallissa eli tuntitaksamallissa vahvistettu taksa on voimassa koko hankkeen ajan, ja sitä voidaan perustelluista syistä muutoshakemuksen kautta laskea uudestaan, mikäli palkka ilman sivukuluja ja lomarahaa muuttuu yli 10 %. Vaatii aina viranomaisen harkinnan ja arvioinnin. </a:t>
            </a:r>
          </a:p>
          <a:p>
            <a:r>
              <a:rPr lang="fi-FI" sz="2400" dirty="0"/>
              <a:t>Yksinkertaistettujen kustannusmallien tarkoituksena on sujuvoittaa hallintoa.</a:t>
            </a:r>
          </a:p>
        </p:txBody>
      </p:sp>
    </p:spTree>
    <p:extLst>
      <p:ext uri="{BB962C8B-B14F-4D97-AF65-F5344CB8AC3E}">
        <p14:creationId xmlns:p14="http://schemas.microsoft.com/office/powerpoint/2010/main" val="964668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EU rahastot TEM2">
      <a:dk1>
        <a:sysClr val="windowText" lastClr="000000"/>
      </a:dk1>
      <a:lt1>
        <a:sysClr val="window" lastClr="FFFFFF"/>
      </a:lt1>
      <a:dk2>
        <a:srgbClr val="595959"/>
      </a:dk2>
      <a:lt2>
        <a:srgbClr val="E7E6E6"/>
      </a:lt2>
      <a:accent1>
        <a:srgbClr val="31E1E9"/>
      </a:accent1>
      <a:accent2>
        <a:srgbClr val="D1E371"/>
      </a:accent2>
      <a:accent3>
        <a:srgbClr val="767171"/>
      </a:accent3>
      <a:accent4>
        <a:srgbClr val="BFBFBF"/>
      </a:accent4>
      <a:accent5>
        <a:srgbClr val="98F0F4"/>
      </a:accent5>
      <a:accent6>
        <a:srgbClr val="E8F1B8"/>
      </a:accent6>
      <a:hlink>
        <a:srgbClr val="0563C1"/>
      </a:hlink>
      <a:folHlink>
        <a:srgbClr val="954F72"/>
      </a:folHlink>
    </a:clrScheme>
    <a:fontScheme name="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itys6" id="{35F1BC7A-8F6E-4820-BFFA-B85583EF9090}" vid="{793004CE-1CC1-478D-B787-B676333D217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Ohjelmakausi2021-2027_vihreä</Template>
  <TotalTime>379</TotalTime>
  <Words>719</Words>
  <Application>Microsoft Office PowerPoint</Application>
  <PresentationFormat>Laajakuva</PresentationFormat>
  <Paragraphs>52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5" baseType="lpstr">
      <vt:lpstr>Arial</vt:lpstr>
      <vt:lpstr>Calibri</vt:lpstr>
      <vt:lpstr>Tahoma</vt:lpstr>
      <vt:lpstr>Office-teema</vt:lpstr>
      <vt:lpstr>Hakuinfo 14.6.2022</vt:lpstr>
      <vt:lpstr>Palkkakustannusten yksikkökustannusmalli</vt:lpstr>
      <vt:lpstr>Viimeisin vuotuinen bruttotyövoimakustannus</vt:lpstr>
      <vt:lpstr>Bruttotyövoimakustannus  – uusi työntekijä</vt:lpstr>
      <vt:lpstr>Bruttotyövoimakustannus  – ei aikaisempaa mallia</vt:lpstr>
      <vt:lpstr>Liitteet</vt:lpstr>
      <vt:lpstr>Liitteet jatkuu</vt:lpstr>
      <vt:lpstr>Maksatuksen liitteenä myöhemmin lisäksi</vt:lpstr>
      <vt:lpstr>Ennakkokysymykset</vt:lpstr>
      <vt:lpstr>Ennakkokysymykset jatkuu</vt:lpstr>
      <vt:lpstr>Muuta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AKKE haku 2022</dc:title>
  <dc:creator>Pirjo Paananen</dc:creator>
  <cp:lastModifiedBy>Pirjo Paananen</cp:lastModifiedBy>
  <cp:revision>49</cp:revision>
  <dcterms:created xsi:type="dcterms:W3CDTF">2022-04-25T10:30:30Z</dcterms:created>
  <dcterms:modified xsi:type="dcterms:W3CDTF">2022-06-16T12:23:49Z</dcterms:modified>
</cp:coreProperties>
</file>